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1"/>
  </p:notes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50039-8B51-4118-B918-3241766D47C8}" type="datetimeFigureOut">
              <a:rPr lang="es-CO" smtClean="0"/>
              <a:pPr/>
              <a:t>19/04/2014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3E0E5-4CA1-4035-963B-48C862E8CCE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1588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3E0E5-4CA1-4035-963B-48C862E8CCED}" type="slidenum">
              <a:rPr lang="es-CO" smtClean="0"/>
              <a:pPr/>
              <a:t>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91646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con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3E0E5-4CA1-4035-963B-48C862E8CCED}" type="slidenum">
              <a:rPr lang="es-CO" smtClean="0"/>
              <a:pPr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7644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82B7B91-3A24-4D94-B8C8-34FA45008AE2}" type="datetimeFigureOut">
              <a:rPr lang="es-CO" smtClean="0"/>
              <a:pPr/>
              <a:t>19/04/2014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CO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FDF2C97-E133-4E9D-BEF3-F3CC604482F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7B91-3A24-4D94-B8C8-34FA45008AE2}" type="datetimeFigureOut">
              <a:rPr lang="es-CO" smtClean="0"/>
              <a:pPr/>
              <a:t>19/04/2014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2C97-E133-4E9D-BEF3-F3CC604482F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7B91-3A24-4D94-B8C8-34FA45008AE2}" type="datetimeFigureOut">
              <a:rPr lang="es-CO" smtClean="0"/>
              <a:pPr/>
              <a:t>19/04/2014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2C97-E133-4E9D-BEF3-F3CC604482F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82B7B91-3A24-4D94-B8C8-34FA45008AE2}" type="datetimeFigureOut">
              <a:rPr lang="es-CO" smtClean="0"/>
              <a:pPr/>
              <a:t>19/04/2014</a:t>
            </a:fld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FDF2C97-E133-4E9D-BEF3-F3CC604482FB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82B7B91-3A24-4D94-B8C8-34FA45008AE2}" type="datetimeFigureOut">
              <a:rPr lang="es-CO" smtClean="0"/>
              <a:pPr/>
              <a:t>19/04/2014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CO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FDF2C97-E133-4E9D-BEF3-F3CC604482F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7B91-3A24-4D94-B8C8-34FA45008AE2}" type="datetimeFigureOut">
              <a:rPr lang="es-CO" smtClean="0"/>
              <a:pPr/>
              <a:t>19/04/2014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2C97-E133-4E9D-BEF3-F3CC604482FB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7B91-3A24-4D94-B8C8-34FA45008AE2}" type="datetimeFigureOut">
              <a:rPr lang="es-CO" smtClean="0"/>
              <a:pPr/>
              <a:t>19/04/2014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2C97-E133-4E9D-BEF3-F3CC604482FB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82B7B91-3A24-4D94-B8C8-34FA45008AE2}" type="datetimeFigureOut">
              <a:rPr lang="es-CO" smtClean="0"/>
              <a:pPr/>
              <a:t>19/04/2014</a:t>
            </a:fld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FDF2C97-E133-4E9D-BEF3-F3CC604482FB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7B91-3A24-4D94-B8C8-34FA45008AE2}" type="datetimeFigureOut">
              <a:rPr lang="es-CO" smtClean="0"/>
              <a:pPr/>
              <a:t>19/04/2014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2C97-E133-4E9D-BEF3-F3CC604482F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82B7B91-3A24-4D94-B8C8-34FA45008AE2}" type="datetimeFigureOut">
              <a:rPr lang="es-CO" smtClean="0"/>
              <a:pPr/>
              <a:t>19/04/2014</a:t>
            </a:fld>
            <a:endParaRPr lang="es-CO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FDF2C97-E133-4E9D-BEF3-F3CC604482FB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82B7B91-3A24-4D94-B8C8-34FA45008AE2}" type="datetimeFigureOut">
              <a:rPr lang="es-CO" smtClean="0"/>
              <a:pPr/>
              <a:t>19/04/2014</a:t>
            </a:fld>
            <a:endParaRPr lang="es-CO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FDF2C97-E133-4E9D-BEF3-F3CC604482FB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82B7B91-3A24-4D94-B8C8-34FA45008AE2}" type="datetimeFigureOut">
              <a:rPr lang="es-CO" smtClean="0"/>
              <a:pPr/>
              <a:t>19/04/2014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FDF2C97-E133-4E9D-BEF3-F3CC604482F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28860" y="2857496"/>
            <a:ext cx="6172200" cy="1894362"/>
          </a:xfrm>
        </p:spPr>
        <p:txBody>
          <a:bodyPr>
            <a:normAutofit/>
          </a:bodyPr>
          <a:lstStyle/>
          <a:p>
            <a:r>
              <a:rPr lang="es-ES" sz="8000" b="0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Unidad!</a:t>
            </a:r>
            <a:endParaRPr lang="es-ES" sz="8000" b="0" u="sn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00298" y="5143512"/>
            <a:ext cx="6143668" cy="1071570"/>
          </a:xfrm>
        </p:spPr>
        <p:txBody>
          <a:bodyPr>
            <a:normAutofit/>
          </a:bodyPr>
          <a:lstStyle/>
          <a:p>
            <a:r>
              <a:rPr lang="es-ES" sz="2400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Retoque de imágenes Bitmap con PhotoPaint </a:t>
            </a:r>
            <a:endParaRPr lang="es-ES" sz="2400" u="sn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Familia Jimenez\Desktop\IMG_0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5786478" cy="5643602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714348" y="357166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¿Como poner un objeto sobre un fondo?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357950" y="1285860"/>
            <a:ext cx="19288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Lo que pintas en el fondo con la herramienta Pintar se convierte en parte del objeto llamado FONDO , el programa toma esta imagen y te permite ubicarla en cualquier lugar.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85786" y="571480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Digitalización mediante un escáner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14348" y="1500174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mejor uso que se puede hacer de PhotoPaint es la obtención de imágenes mediante un escáner o cámara digital , su retoque y corrección.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85720" y="2857496"/>
            <a:ext cx="54292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dirty="0" smtClean="0"/>
              <a:t>Encenderlo.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Levanta la tapa y pon la imagen hacia abajo.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Cierra la tapa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Cuan do inicies PhotoPaint  elige la opción Digitalizar Imagen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Se abrirá el programa y muestra la fotografía.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El programa selecciona la imagen.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Cuando la digitalices se muestra el tamaño indicado en la pantalla de Corel.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Y si la foto es vieja puedes hacer que parezca reciente.</a:t>
            </a:r>
          </a:p>
        </p:txBody>
      </p:sp>
      <p:pic>
        <p:nvPicPr>
          <p:cNvPr id="4100" name="Picture 4" descr="http://4.bp.blogspot.com/_ErBu1l1Z0dY/SLyckCalsAI/AAAAAAAAACs/LrJM-og7K_8/s320/escaner_jpg_w300h282%5B1%5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79460" y="3286124"/>
            <a:ext cx="2735923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14348" y="357166"/>
            <a:ext cx="742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Digitalización  mediante cámara fotográfica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85720" y="1071546"/>
            <a:ext cx="514353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b="1" u="sng" dirty="0" smtClean="0"/>
              <a:t>Webcam</a:t>
            </a:r>
            <a:r>
              <a:rPr lang="es-ES" dirty="0" smtClean="0"/>
              <a:t>: Digitalizan la imagen como ceros  por la red, hasta una computadora lejos o cerca.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 </a:t>
            </a:r>
            <a:r>
              <a:rPr lang="es-ES" b="1" u="sng" dirty="0" smtClean="0"/>
              <a:t>Cámara digital compacta</a:t>
            </a:r>
            <a:r>
              <a:rPr lang="es-ES" dirty="0" smtClean="0"/>
              <a:t>: Sencilla cámara capaz de digitalizar hasta unos 4 mega pixeles. Puede tener tarjeta de memoria o pasar directamente al computador</a:t>
            </a:r>
          </a:p>
          <a:p>
            <a:pPr marL="457200" indent="-457200">
              <a:buFont typeface="+mj-lt"/>
              <a:buAutoNum type="arabicPeriod"/>
            </a:pPr>
            <a:r>
              <a:rPr lang="es-ES" b="1" u="sng" dirty="0" smtClean="0"/>
              <a:t>PDA con Cámara digital integrada</a:t>
            </a:r>
            <a:r>
              <a:rPr lang="es-ES" dirty="0" smtClean="0"/>
              <a:t>:   pequeñas computadoras de mano  con mucha memoria. Algunos tienen celular y cámara.  Las imágenes se pasan con Bluetooth  o memoria extraíble.</a:t>
            </a:r>
          </a:p>
          <a:p>
            <a:pPr marL="457200" indent="-457200">
              <a:buFont typeface="+mj-lt"/>
              <a:buAutoNum type="arabicPeriod"/>
            </a:pPr>
            <a:r>
              <a:rPr lang="es-ES" b="1" u="sng" dirty="0" smtClean="0"/>
              <a:t>Cámara digital profesional: </a:t>
            </a:r>
            <a:r>
              <a:rPr lang="es-ES" dirty="0" smtClean="0"/>
              <a:t>Tomar excelentes fotos que pueden ser retocadas y corregidas en programas como PhotoPaint. Las mas buenas tienen entre 5 y 12 MP</a:t>
            </a:r>
            <a:r>
              <a:rPr lang="es-ES" sz="2400" dirty="0" smtClean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s-ES" sz="2400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 descr="http://www.laborashop.com/catalog/images/webcam_logitech_quickcam_messenger_oem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2143116"/>
            <a:ext cx="1748437" cy="1551195"/>
          </a:xfrm>
          <a:prstGeom prst="rect">
            <a:avLst/>
          </a:prstGeom>
          <a:noFill/>
        </p:spPr>
      </p:pic>
      <p:pic>
        <p:nvPicPr>
          <p:cNvPr id="3076" name="Picture 4" descr="http://static.blogo.it/gadgetblog/acer_n311_pd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5072074"/>
            <a:ext cx="1928826" cy="1571636"/>
          </a:xfrm>
          <a:prstGeom prst="rect">
            <a:avLst/>
          </a:prstGeom>
          <a:noFill/>
        </p:spPr>
      </p:pic>
      <p:pic>
        <p:nvPicPr>
          <p:cNvPr id="3078" name="Picture 6" descr="http://images.quebarato.com.br/photos/big/9/9/123499_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857232"/>
            <a:ext cx="2214546" cy="1771637"/>
          </a:xfrm>
          <a:prstGeom prst="rect">
            <a:avLst/>
          </a:prstGeom>
          <a:noFill/>
        </p:spPr>
      </p:pic>
      <p:pic>
        <p:nvPicPr>
          <p:cNvPr id="3080" name="Picture 8" descr="http://www.misscompras.com/uploaded/normal/camara_digital_nikon_coolpix_s210_negra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3357562"/>
            <a:ext cx="1428760" cy="18573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85786" y="285728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Edición de imágenes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85786" y="785794"/>
            <a:ext cx="721523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Una vez tienes la imagen cópiala desde internet o desde el disco duro, Corel te permite abrirla de varias formas: 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Imagen completa: </a:t>
            </a:r>
            <a:r>
              <a:rPr lang="es-ES" sz="2400" dirty="0" smtClean="0"/>
              <a:t>Abre la imagen íntegramente para editarla. 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Recortar</a:t>
            </a:r>
            <a:r>
              <a:rPr lang="es-ES" sz="2400" dirty="0" smtClean="0">
                <a:solidFill>
                  <a:schemeClr val="accent1"/>
                </a:solidFill>
              </a:rPr>
              <a:t>: </a:t>
            </a:r>
            <a:r>
              <a:rPr lang="es-ES" sz="2400" dirty="0" smtClean="0"/>
              <a:t>permite cortar una parte de ella para crear otra.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Nuevo Muestreo: </a:t>
            </a:r>
            <a:r>
              <a:rPr lang="es-ES" sz="2400" dirty="0" smtClean="0"/>
              <a:t>abre el cuadro de dialogo donde se cambian los valores de la imagen.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Carga Parcial</a:t>
            </a:r>
            <a:r>
              <a:rPr lang="es-ES" sz="2400" dirty="0" smtClean="0">
                <a:solidFill>
                  <a:schemeClr val="accent1"/>
                </a:solidFill>
              </a:rPr>
              <a:t>: </a:t>
            </a:r>
            <a:r>
              <a:rPr lang="es-ES" sz="2400" dirty="0" smtClean="0"/>
              <a:t>solo abre una parte de la imagen para editarla. Al cerrarla esa parte se integra a la que no se abrió.( Imágenes Pesadas)</a:t>
            </a:r>
          </a:p>
          <a:p>
            <a:endParaRPr lang="es-ES" sz="2400" dirty="0" smtClean="0">
              <a:solidFill>
                <a:srgbClr val="FF0000"/>
              </a:solidFill>
            </a:endParaRPr>
          </a:p>
          <a:p>
            <a:endParaRPr lang="es-ES" sz="2400" dirty="0" smtClean="0">
              <a:solidFill>
                <a:srgbClr val="FF0000"/>
              </a:solidFill>
            </a:endParaRPr>
          </a:p>
          <a:p>
            <a:endParaRPr lang="es-ES" sz="2400" dirty="0" smtClean="0">
              <a:solidFill>
                <a:srgbClr val="FF0000"/>
              </a:solidFill>
            </a:endParaRPr>
          </a:p>
          <a:p>
            <a:endParaRPr lang="es-ES" sz="2400" dirty="0" smtClean="0">
              <a:solidFill>
                <a:srgbClr val="FF0000"/>
              </a:solidFill>
            </a:endParaRPr>
          </a:p>
          <a:p>
            <a:endParaRPr lang="es-ES" sz="2400" dirty="0" smtClean="0">
              <a:solidFill>
                <a:srgbClr val="FF0000"/>
              </a:solidFill>
            </a:endParaRPr>
          </a:p>
          <a:p>
            <a:endParaRPr lang="es-ES" sz="2400" dirty="0" smtClean="0">
              <a:solidFill>
                <a:srgbClr val="FF0000"/>
              </a:solidFill>
            </a:endParaRPr>
          </a:p>
          <a:p>
            <a:endParaRPr lang="es-E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20" y="285728"/>
            <a:ext cx="857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dirty="0" smtClean="0">
              <a:solidFill>
                <a:srgbClr val="FF0000"/>
              </a:solidFill>
            </a:endParaRPr>
          </a:p>
          <a:p>
            <a:r>
              <a:rPr lang="es-ES" sz="2400" dirty="0" smtClean="0"/>
              <a:t>Al escanear una foto los puntos de impresión producen un efecto llamado mauré, para corregir se usa </a:t>
            </a:r>
            <a:r>
              <a:rPr lang="es-ES" sz="2400" b="1" dirty="0" smtClean="0"/>
              <a:t>Quitar mauré </a:t>
            </a:r>
            <a:r>
              <a:rPr lang="es-ES" sz="2400" dirty="0" smtClean="0"/>
              <a:t>del comando </a:t>
            </a:r>
            <a:r>
              <a:rPr lang="es-ES" sz="2400" b="1" dirty="0" smtClean="0"/>
              <a:t>ruido</a:t>
            </a:r>
            <a:r>
              <a:rPr lang="es-ES" sz="2400" dirty="0" smtClean="0"/>
              <a:t> que esta en el menú </a:t>
            </a:r>
            <a:r>
              <a:rPr lang="es-ES" sz="2400" b="1" dirty="0" smtClean="0"/>
              <a:t>efectos.</a:t>
            </a:r>
          </a:p>
          <a:p>
            <a:endParaRPr lang="es-ES" sz="2400" b="1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928662" y="214290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Corrección de errores </a:t>
            </a:r>
          </a:p>
          <a:p>
            <a:endParaRPr lang="es-ES" sz="2400" dirty="0" smtClean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14348" y="2071678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Corrección de enmendaduras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14282" y="2643182"/>
            <a:ext cx="6786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Los manchones de una foto antigua se quitan con herramientas como Polvo, Arañazos, Perfilado del comando corrección en Imagen o con el pincel de retoque y clonar. </a:t>
            </a:r>
          </a:p>
        </p:txBody>
      </p:sp>
      <p:pic>
        <p:nvPicPr>
          <p:cNvPr id="47106" name="Picture 2" descr="http://imgs2.dzoom.org.es/dzdn/img/0807/c-ojos-rojos-ba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4523">
            <a:off x="5355775" y="5160780"/>
            <a:ext cx="2616454" cy="1323989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357158" y="4500570"/>
            <a:ext cx="4857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Corrección de ojos rojos</a:t>
            </a:r>
          </a:p>
          <a:p>
            <a:r>
              <a:rPr lang="es-ES" sz="2400" dirty="0" smtClean="0"/>
              <a:t>Para esto escoge la herramienta corrección de ojos rojos y pulsa sobre los ojos de la imagen 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500306"/>
            <a:ext cx="1567877" cy="199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20" y="357166"/>
            <a:ext cx="83582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Aplicación de efectos especiales: </a:t>
            </a:r>
            <a:r>
              <a:rPr lang="es-ES" sz="2400" dirty="0" smtClean="0"/>
              <a:t>Efectos 3D, trazos artísticos, desenfocar, cámara, transformación de color etc. </a:t>
            </a:r>
          </a:p>
          <a:p>
            <a:r>
              <a:rPr lang="es-E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Incluir texto en imágenes: </a:t>
            </a:r>
            <a:r>
              <a:rPr lang="es-ES" sz="2400" dirty="0" smtClean="0"/>
              <a:t>se pueden asignar atributos de formato como: fuente, negritas, cursivas… Además es posible crear efectos especiales </a:t>
            </a:r>
          </a:p>
          <a:p>
            <a:r>
              <a:rPr lang="es-E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Ensamblar Imágenes: </a:t>
            </a:r>
            <a:r>
              <a:rPr lang="es-ES" sz="2400" dirty="0" smtClean="0"/>
              <a:t>permite ensamblar varias imágenes para crear una </a:t>
            </a:r>
          </a:p>
          <a:p>
            <a:r>
              <a:rPr lang="es-E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Imprimir imágenes: </a:t>
            </a:r>
            <a:r>
              <a:rPr lang="es-ES" sz="2400" dirty="0" smtClean="0"/>
              <a:t>permite imprimir cualquier documento con la impresora predefinida.</a:t>
            </a:r>
          </a:p>
        </p:txBody>
      </p:sp>
      <p:pic>
        <p:nvPicPr>
          <p:cNvPr id="46082" name="Picture 2" descr="http://jfibergran.files.wordpress.com/2009/04/impresora-ep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14818"/>
            <a:ext cx="2286016" cy="2291408"/>
          </a:xfrm>
          <a:prstGeom prst="rect">
            <a:avLst/>
          </a:prstGeom>
          <a:noFill/>
        </p:spPr>
      </p:pic>
      <p:pic>
        <p:nvPicPr>
          <p:cNvPr id="46084" name="Picture 4" descr="http://www.artecreativo.net/sp/imgarticulos/542/texto-arena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57885">
            <a:off x="6243093" y="4411089"/>
            <a:ext cx="2222484" cy="1765809"/>
          </a:xfrm>
          <a:prstGeom prst="rect">
            <a:avLst/>
          </a:prstGeom>
          <a:noFill/>
        </p:spPr>
      </p:pic>
      <p:pic>
        <p:nvPicPr>
          <p:cNvPr id="46086" name="Picture 6" descr="http://ferdy9.files.wordpress.com/2009/02/efectos-especial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572008"/>
            <a:ext cx="2468017" cy="1851013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85786" y="0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400" dirty="0" smtClean="0">
              <a:solidFill>
                <a:srgbClr val="FF0000"/>
              </a:solidFill>
            </a:endParaRPr>
          </a:p>
          <a:p>
            <a:pPr algn="ctr"/>
            <a:r>
              <a:rPr lang="es-E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Creación de películas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42910" y="1214422"/>
            <a:ext cx="7429552" cy="4678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Corel permite crear gráficos con movimiento llamados gifs animados  y películas compuestas por imágenes o fotogramas.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 smtClean="0"/>
              <a:t> abre la imagen inicial.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 smtClean="0"/>
              <a:t> en el menú película ejecuta crear a partir de un documento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 smtClean="0"/>
              <a:t> agrega fotogramas en el menú película , insertar desde archivo.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 smtClean="0"/>
              <a:t> selecciona otro fotograma en abrir una imagen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 smtClean="0"/>
              <a:t> decide si la nueva imagen este antes o después del fotograma actual.</a:t>
            </a:r>
          </a:p>
          <a:p>
            <a:pPr marL="457200" indent="-457200">
              <a:buFont typeface="+mj-lt"/>
              <a:buAutoNum type="arabicPeriod"/>
            </a:pPr>
            <a:endParaRPr lang="es-E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0034" y="285728"/>
            <a:ext cx="82868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s-ES" sz="2400" dirty="0" smtClean="0"/>
              <a:t>6.	Continua insertando fotogramas. </a:t>
            </a:r>
          </a:p>
          <a:p>
            <a:pPr marL="457200" indent="-457200" algn="just"/>
            <a:r>
              <a:rPr lang="es-ES" sz="2400" dirty="0" smtClean="0"/>
              <a:t>7.	Puedes eliminar fotogramas  con el menú película , eliminar fotograma.</a:t>
            </a:r>
          </a:p>
          <a:p>
            <a:pPr marL="457200" indent="-457200" algn="just">
              <a:buAutoNum type="arabicPeriod" startAt="8"/>
            </a:pPr>
            <a:r>
              <a:rPr lang="es-ES" sz="2400" dirty="0" smtClean="0"/>
              <a:t>Puedes ir a cualquier fotograma con las flechas de control o con el  menú película , ir al fotograma.</a:t>
            </a:r>
          </a:p>
          <a:p>
            <a:pPr marL="457200" indent="-457200" algn="just">
              <a:buAutoNum type="arabicPeriod" startAt="8"/>
            </a:pPr>
            <a:r>
              <a:rPr lang="es-ES" sz="2400" dirty="0" smtClean="0"/>
              <a:t>Guarda el archivo con formato de película en guardar como .</a:t>
            </a:r>
          </a:p>
          <a:p>
            <a:pPr marL="457200" indent="-457200" algn="just">
              <a:buAutoNum type="arabicPeriod" startAt="8"/>
            </a:pPr>
            <a:r>
              <a:rPr lang="es-ES" sz="2400" dirty="0" smtClean="0"/>
              <a:t> Al abrir la película  veras pasar cada fotograma.</a:t>
            </a:r>
          </a:p>
          <a:p>
            <a:pPr marL="457200" indent="-457200" algn="just">
              <a:buAutoNum type="arabicPeriod" startAt="8"/>
            </a:pPr>
            <a:r>
              <a:rPr lang="es-ES" sz="2400" dirty="0" smtClean="0"/>
              <a:t> archivos  .avi: Microsoft Media Player y los .mov con Quick Time Player.</a:t>
            </a:r>
          </a:p>
          <a:p>
            <a:pPr marL="457200" indent="-457200">
              <a:buAutoNum type="arabicPeriod" startAt="8"/>
            </a:pPr>
            <a:endParaRPr lang="es-ES" sz="2400" dirty="0" smtClean="0">
              <a:solidFill>
                <a:srgbClr val="FF0000"/>
              </a:solidFill>
            </a:endParaRPr>
          </a:p>
        </p:txBody>
      </p:sp>
      <p:pic>
        <p:nvPicPr>
          <p:cNvPr id="44034" name="Picture 2" descr="http://4.bp.blogspot.com/_nJAIAQe2DSY/Sl3Zi855LyI/AAAAAAAAF9g/POEYAUU9Afk/s400/media+play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53606">
            <a:off x="5500694" y="4018954"/>
            <a:ext cx="2286016" cy="2482825"/>
          </a:xfrm>
          <a:prstGeom prst="rect">
            <a:avLst/>
          </a:prstGeom>
          <a:noFill/>
        </p:spPr>
      </p:pic>
      <p:pic>
        <p:nvPicPr>
          <p:cNvPr id="44036" name="Picture 4" descr="http://www.downloadatoz.com/essentialware/quicktime-player/images/QuickTi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000504"/>
            <a:ext cx="3002982" cy="257174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14348" y="428604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Animaciones GIF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00034" y="1285860"/>
            <a:ext cx="52864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Se crean a partir de dibujos sencillos porque no permiten desplegar imágenes de gran calidad.</a:t>
            </a:r>
          </a:p>
          <a:p>
            <a:endParaRPr lang="es-ES" sz="2400" dirty="0" smtClean="0">
              <a:solidFill>
                <a:srgbClr val="FF0000"/>
              </a:solidFill>
            </a:endParaRPr>
          </a:p>
          <a:p>
            <a:endParaRPr lang="es-ES" sz="2400" dirty="0" smtClean="0">
              <a:solidFill>
                <a:srgbClr val="FF0000"/>
              </a:solidFill>
            </a:endParaRPr>
          </a:p>
          <a:p>
            <a:endParaRPr lang="es-ES" sz="2400" dirty="0" smtClean="0">
              <a:solidFill>
                <a:srgbClr val="FF0000"/>
              </a:solidFill>
            </a:endParaRPr>
          </a:p>
        </p:txBody>
      </p:sp>
      <p:pic>
        <p:nvPicPr>
          <p:cNvPr id="43012" name="Picture 4" descr="http://mural.uv.es/marbosc4/images/winnie-pooh-disney-gifs-animado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180978"/>
            <a:ext cx="2857520" cy="3234824"/>
          </a:xfrm>
          <a:prstGeom prst="rect">
            <a:avLst/>
          </a:prstGeom>
          <a:noFill/>
        </p:spPr>
      </p:pic>
      <p:pic>
        <p:nvPicPr>
          <p:cNvPr id="43014" name="Picture 6" descr="http://www.gifandgif.es/gifs_animados/Humorismo/Gifs%20Animados%20Humorismo%20(14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429132"/>
            <a:ext cx="1928826" cy="2071702"/>
          </a:xfrm>
          <a:prstGeom prst="rect">
            <a:avLst/>
          </a:prstGeom>
          <a:noFill/>
        </p:spPr>
      </p:pic>
      <p:pic>
        <p:nvPicPr>
          <p:cNvPr id="43016" name="Picture 8" descr="http://www.portalgifs.com/images/gifs-animados-disney-simb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243385"/>
            <a:ext cx="3011772" cy="2614615"/>
          </a:xfrm>
          <a:prstGeom prst="rect">
            <a:avLst/>
          </a:prstGeom>
          <a:noFill/>
        </p:spPr>
      </p:pic>
      <p:pic>
        <p:nvPicPr>
          <p:cNvPr id="43018" name="Picture 10" descr="http://www.tutorialesdelweb.com/thumbmail/image_readymari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1071546"/>
            <a:ext cx="1936732" cy="2328092"/>
          </a:xfrm>
          <a:prstGeom prst="rect">
            <a:avLst/>
          </a:prstGeom>
          <a:noFill/>
        </p:spPr>
      </p:pic>
      <p:pic>
        <p:nvPicPr>
          <p:cNvPr id="43022" name="Picture 14" descr="http://imgs.animeseuespaco.com/images/ano_novo/gifs-animados-ano-novo-1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2714620"/>
            <a:ext cx="1993963" cy="156526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57224" y="1357298"/>
            <a:ext cx="71438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4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 smtClean="0"/>
              <a:t>En el menú Estándar abre un nuevo archivo.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 smtClean="0"/>
              <a:t>Selecciona el fondo , el tamaño de la imagen y la opción crear una película.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 smtClean="0"/>
              <a:t> Abre tus dibujos y cópialos a cada fotograma en diferentes posiciones para verlos  con movimiento.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 smtClean="0"/>
              <a:t> Al fijar una imagen en el fotograma  ejecuta el comando Combinar del menú objeto.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 smtClean="0"/>
              <a:t> guárdalo con el formato GIF.</a:t>
            </a:r>
          </a:p>
          <a:p>
            <a:pPr marL="457200" indent="-457200" algn="just">
              <a:buFont typeface="+mj-lt"/>
              <a:buAutoNum type="arabicPeriod"/>
            </a:pPr>
            <a:endParaRPr lang="es-ES" sz="2400" dirty="0" smtClean="0">
              <a:solidFill>
                <a:srgbClr val="FF000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endParaRPr lang="es-ES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s-ES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s-ES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s-ES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s-ES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s-ES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s-ES" dirty="0" smtClean="0">
              <a:solidFill>
                <a:srgbClr val="FF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28728" y="571480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¿Como crear un GIF Animado?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071670" y="1571612"/>
            <a:ext cx="6143668" cy="1714512"/>
          </a:xfrm>
        </p:spPr>
        <p:txBody>
          <a:bodyPr/>
          <a:lstStyle/>
          <a:p>
            <a:r>
              <a:rPr lang="es-ES" b="0" dirty="0" smtClean="0">
                <a:solidFill>
                  <a:schemeClr val="tx1"/>
                </a:solidFill>
              </a:rPr>
              <a:t>Es una sensación que el ojo y el cerebro humano perciben por la estimulación de los rayos de luz de cierta longitud de onda y llevan esos estímulos al cerebro por medio de las fibras del nervio óptico. </a:t>
            </a:r>
            <a:endParaRPr lang="es-CO" b="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719985" y="571480"/>
            <a:ext cx="3685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El Color 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5362" name="Picture 2" descr="http://teleformacion.edu.aytolacoruna.es/FISICA/document/fisicaInteractiva/OptGeometrica/Instrumentos/ollo/imaxe/anatomiaOll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071810"/>
            <a:ext cx="4536777" cy="2794655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7143768" y="3143248"/>
            <a:ext cx="1428760" cy="321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Dependiendo de su intensidad y de su posición la luz puede hacer que nuestra percepción del color cambie 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endParaRPr lang="es-CO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14348" y="785794"/>
            <a:ext cx="657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Descomposición de la luz blanca </a:t>
            </a:r>
            <a:endParaRPr lang="es-CO" sz="2400" b="1" u="sng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57224" y="1571612"/>
            <a:ext cx="72152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Los tres acontecimientos que contribuyeron a dar forma a la teoría del color son :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Las investigaciones de Descartes: El arco iris. 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Isaac Newton: La descomposición de la luz blanca  a través del prisma.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Thomas Young: Los colores primarios, secundarios, terciaros , el blanco y el negro.</a:t>
            </a:r>
            <a:endParaRPr lang="es-CO" dirty="0" smtClean="0"/>
          </a:p>
        </p:txBody>
      </p:sp>
      <p:pic>
        <p:nvPicPr>
          <p:cNvPr id="16386" name="Picture 2" descr="http://4.bp.blogspot.com/_V99A9XXe32s/SejhL94SGUI/AAAAAAAAHD0/rlufmhz0o0o/s400/arcoiri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929066"/>
            <a:ext cx="1928826" cy="2108850"/>
          </a:xfrm>
          <a:prstGeom prst="rect">
            <a:avLst/>
          </a:prstGeom>
          <a:noFill/>
        </p:spPr>
      </p:pic>
      <p:pic>
        <p:nvPicPr>
          <p:cNvPr id="16388" name="Picture 4" descr="http://blogs.diariovasco.com/media/1pris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929066"/>
            <a:ext cx="2000264" cy="2007564"/>
          </a:xfrm>
          <a:prstGeom prst="rect">
            <a:avLst/>
          </a:prstGeom>
          <a:noFill/>
        </p:spPr>
      </p:pic>
      <p:pic>
        <p:nvPicPr>
          <p:cNvPr id="16390" name="Picture 6" descr="http://2.bp.blogspot.com/_5lCZvXUjQq0/SM1razdjS0I/AAAAAAAAAS8/UdsyoSInLw4/s320/C%C3%ADrculo+crom%C3%A1tic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786190"/>
            <a:ext cx="2102933" cy="21431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429000"/>
            <a:ext cx="7643866" cy="3000396"/>
          </a:xfrm>
        </p:spPr>
        <p:txBody>
          <a:bodyPr>
            <a:noAutofit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2 CuadroTexto"/>
          <p:cNvSpPr txBox="1"/>
          <p:nvPr/>
        </p:nvSpPr>
        <p:spPr>
          <a:xfrm>
            <a:off x="714348" y="285728"/>
            <a:ext cx="75724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r>
              <a:rPr lang="es-ES" dirty="0" smtClean="0"/>
              <a:t>Las longitudes de onda de la luz se miden en nanómetros(</a:t>
            </a:r>
            <a:r>
              <a:rPr lang="es-ES" dirty="0" err="1" smtClean="0"/>
              <a:t>nm</a:t>
            </a:r>
            <a:r>
              <a:rPr lang="es-ES" dirty="0" smtClean="0"/>
              <a:t>). El ojo humano sólo alcanza de los 400 a los 700nm. Debajo de 380 los ultravioletas y arriba de 780 los infrarrojos.</a:t>
            </a:r>
          </a:p>
          <a:p>
            <a:endParaRPr lang="es-ES" dirty="0"/>
          </a:p>
          <a:p>
            <a:r>
              <a:rPr lang="es-ES" dirty="0" smtClean="0"/>
              <a:t>Propiedades del color:</a:t>
            </a:r>
          </a:p>
          <a:p>
            <a:pPr>
              <a:buFont typeface="Arial" pitchFamily="34" charset="0"/>
              <a:buChar char="•"/>
            </a:pPr>
            <a:r>
              <a:rPr lang="es-ES" dirty="0"/>
              <a:t> </a:t>
            </a:r>
            <a:r>
              <a:rPr lang="es-ES" dirty="0" smtClean="0"/>
              <a:t>Matiz o Tono: nombre que recibe el color (rojo, verde, azul, cian, magenta …) y depende de su longitud de onda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Saturación: Pureza del color .La cantidad de blanco que contiene un color define su saturación.</a:t>
            </a:r>
          </a:p>
          <a:p>
            <a:pPr>
              <a:buFont typeface="Arial" pitchFamily="34" charset="0"/>
              <a:buChar char="•"/>
            </a:pPr>
            <a:r>
              <a:rPr lang="es-ES" dirty="0"/>
              <a:t> </a:t>
            </a:r>
            <a:r>
              <a:rPr lang="es-ES" dirty="0" smtClean="0"/>
              <a:t>Brillo: Intensidad o luminosidad del color </a:t>
            </a:r>
            <a:endParaRPr lang="es-ES" dirty="0"/>
          </a:p>
        </p:txBody>
      </p:sp>
      <p:pic>
        <p:nvPicPr>
          <p:cNvPr id="21506" name="Picture 2" descr="http://www.wikiciencia.org/electronica/semi/led/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571876"/>
            <a:ext cx="5643602" cy="30194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0034" y="428604"/>
            <a:ext cx="792961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Imágenes de mapa bits:</a:t>
            </a:r>
          </a:p>
          <a:p>
            <a:endParaRPr lang="es-ES" sz="2400" b="1" dirty="0"/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Hay 2 formas de representar los fenómenos físicos:</a:t>
            </a:r>
          </a:p>
          <a:p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Analógica</a:t>
            </a:r>
            <a:r>
              <a:rPr lang="es-ES" dirty="0" smtClean="0"/>
              <a:t>: representa valores lineales eje: temperatura y sonido</a:t>
            </a:r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Digital</a:t>
            </a:r>
            <a:r>
              <a:rPr lang="es-ES" dirty="0" smtClean="0"/>
              <a:t>: representa valore únicos en un momento dado  usando el lenguaje binario.</a:t>
            </a:r>
          </a:p>
          <a:p>
            <a:endParaRPr lang="es-ES" dirty="0" smtClean="0"/>
          </a:p>
          <a:p>
            <a:pPr marL="342900" indent="-342900"/>
            <a:r>
              <a:rPr lang="es-ES" dirty="0" smtClean="0"/>
              <a:t>2.	Los gráficos digitales pueden ser creados por:</a:t>
            </a:r>
          </a:p>
          <a:p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Pixeles</a:t>
            </a:r>
            <a:r>
              <a:rPr lang="es-ES" dirty="0" smtClean="0"/>
              <a:t>:  pequeños puntos coloreados. </a:t>
            </a:r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/>
              <a:t> </a:t>
            </a:r>
            <a:r>
              <a:rPr lang="es-ES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Ecuaciones</a:t>
            </a:r>
            <a:r>
              <a:rPr lang="es-ES" dirty="0" smtClean="0"/>
              <a:t>. Función matemática que define</a:t>
            </a:r>
          </a:p>
          <a:p>
            <a:r>
              <a:rPr lang="es-ES" dirty="0" smtClean="0"/>
              <a:t> los contornos y rellenos del dibujo.</a:t>
            </a:r>
          </a:p>
          <a:p>
            <a:endParaRPr lang="es-ES" dirty="0"/>
          </a:p>
          <a:p>
            <a:r>
              <a:rPr lang="es-ES" dirty="0" smtClean="0"/>
              <a:t>Los pixeles son imágenes de mapa bits</a:t>
            </a:r>
          </a:p>
          <a:p>
            <a:r>
              <a:rPr lang="es-ES" dirty="0" smtClean="0"/>
              <a:t> y las ecuaciones son  dibujos vectoriales.</a:t>
            </a:r>
          </a:p>
          <a:p>
            <a:endParaRPr lang="es-ES" sz="2400" dirty="0" smtClean="0">
              <a:solidFill>
                <a:srgbClr val="FF0000"/>
              </a:solidFill>
            </a:endParaRPr>
          </a:p>
          <a:p>
            <a:pPr algn="ctr"/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   Los computadores solo reconocer la digital!!</a:t>
            </a:r>
          </a:p>
        </p:txBody>
      </p:sp>
      <p:pic>
        <p:nvPicPr>
          <p:cNvPr id="3" name="Picture 2" descr="http://4.bp.blogspot.com/_5vbXHo5HhFE/Si08NgPmq4I/AAAAAAAAABk/R38cBQ4idFo/s400/mapaBi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357562"/>
            <a:ext cx="2357454" cy="197495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mamut.net/fisicafacil/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929066"/>
            <a:ext cx="1928826" cy="2698769"/>
          </a:xfrm>
          <a:prstGeom prst="rect">
            <a:avLst/>
          </a:prstGeom>
          <a:noFill/>
        </p:spPr>
      </p:pic>
      <p:pic>
        <p:nvPicPr>
          <p:cNvPr id="19460" name="Picture 4" descr="http://www.ricardolince.com/Blogdiseno/wp-content/uploads/2009/09/moda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52416" y="428604"/>
            <a:ext cx="2462987" cy="29289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2500298" y="4143380"/>
            <a:ext cx="62865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Imágenes de mapa Bits </a:t>
            </a:r>
            <a:r>
              <a:rPr lang="es-ES" sz="2800" dirty="0" smtClean="0"/>
              <a:t>:figuras formadas por puntos cuadrados (pixeles) determinados por un valor que les da iluminancia y color propios. Su extensión es .bmp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57158" y="642918"/>
            <a:ext cx="54292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Imágenes vectoriales</a:t>
            </a:r>
            <a:r>
              <a:rPr lang="es-E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 </a:t>
            </a:r>
            <a:r>
              <a:rPr lang="es-ES" sz="2800" dirty="0" smtClean="0"/>
              <a:t>Los dibujos con base en vectores se conocen como orientados  a objetos , tienen líneas  y figuras geométricas  con contornos,  no tienen  pixeles</a:t>
            </a:r>
            <a:endParaRPr lang="es-ES" sz="28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28728" y="500042"/>
            <a:ext cx="671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COREL PHOTO PAINT</a:t>
            </a:r>
            <a:endParaRPr lang="es-CO" sz="2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14348" y="1214422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Es un programa de dibujo , diseño y retoque de imágenes de tipo bitmap</a:t>
            </a:r>
            <a:r>
              <a:rPr lang="es-ES" sz="2400" dirty="0"/>
              <a:t>.</a:t>
            </a:r>
            <a:endParaRPr lang="es-CO" sz="2400" dirty="0" smtClean="0"/>
          </a:p>
        </p:txBody>
      </p:sp>
      <p:pic>
        <p:nvPicPr>
          <p:cNvPr id="18435" name="Picture 3" descr="C:\Users\Familia Jimenez\Desktop\IMG_0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357430"/>
            <a:ext cx="6099444" cy="427903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357166"/>
            <a:ext cx="6143668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Barra de herramienta estándar: </a:t>
            </a:r>
            <a:r>
              <a:rPr lang="es-ES" sz="2400" dirty="0" smtClean="0"/>
              <a:t>contiene iconos comunes como : Nuevo , abrir, guardar, imprimir, cortar , copiar, pegar, deshacer  y rehacer.  </a:t>
            </a:r>
          </a:p>
          <a:p>
            <a:pPr>
              <a:buFont typeface="Arial" pitchFamily="34" charset="0"/>
              <a:buChar char="•"/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s-E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s-ES" sz="2400" dirty="0" smtClean="0"/>
          </a:p>
          <a:p>
            <a:pPr>
              <a:buFont typeface="Arial" pitchFamily="34" charset="0"/>
              <a:buChar char="•"/>
            </a:pPr>
            <a:r>
              <a:rPr lang="es-E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Barra de propiedades :</a:t>
            </a:r>
            <a:r>
              <a:rPr lang="es-ES" sz="2400" b="1" u="sng" dirty="0" smtClean="0"/>
              <a:t> </a:t>
            </a:r>
            <a:r>
              <a:rPr lang="es-ES" sz="2400" dirty="0" smtClean="0"/>
              <a:t>indica una seria de comandos opciones y valores, relacionados con la herramienta que se esta usando.</a:t>
            </a:r>
          </a:p>
          <a:p>
            <a:pPr>
              <a:buFont typeface="Arial" pitchFamily="34" charset="0"/>
              <a:buChar char="•"/>
            </a:pPr>
            <a:r>
              <a:rPr lang="es-E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Caja de herramientas</a:t>
            </a:r>
            <a:r>
              <a:rPr lang="es-ES" sz="2400" b="1" u="sng" dirty="0" smtClean="0"/>
              <a:t>: </a:t>
            </a:r>
            <a:r>
              <a:rPr lang="es-ES" sz="2400" dirty="0" smtClean="0"/>
              <a:t>en ella se encuentran las herramientas  que mas se usan para crear, editar o visualizar las imágenes </a:t>
            </a:r>
          </a:p>
          <a:p>
            <a:endParaRPr lang="es-ES" sz="2400" dirty="0" smtClean="0"/>
          </a:p>
          <a:p>
            <a:endParaRPr lang="es-ES" sz="2400" dirty="0">
              <a:solidFill>
                <a:srgbClr val="FF0000"/>
              </a:solidFill>
            </a:endParaRPr>
          </a:p>
          <a:p>
            <a:endParaRPr lang="es-ES" sz="2400" dirty="0" smtClean="0">
              <a:solidFill>
                <a:srgbClr val="FF0000"/>
              </a:solidFill>
            </a:endParaRPr>
          </a:p>
          <a:p>
            <a:endParaRPr lang="es-ES" sz="2400" dirty="0">
              <a:solidFill>
                <a:srgbClr val="FF0000"/>
              </a:solidFill>
            </a:endParaRPr>
          </a:p>
          <a:p>
            <a:endParaRPr lang="es-ES" sz="2400" dirty="0" smtClean="0">
              <a:solidFill>
                <a:srgbClr val="FF0000"/>
              </a:solidFill>
            </a:endParaRPr>
          </a:p>
          <a:p>
            <a:endParaRPr lang="es-CO" sz="2400" dirty="0" smtClean="0">
              <a:solidFill>
                <a:srgbClr val="FF0000"/>
              </a:solidFill>
            </a:endParaRPr>
          </a:p>
        </p:txBody>
      </p:sp>
      <p:pic>
        <p:nvPicPr>
          <p:cNvPr id="23555" name="Picture 3" descr="C:\Users\Familia Jimenez\Desktop\IMG_06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43040" y="1142984"/>
            <a:ext cx="10858576" cy="250033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23556" name="Picture 4" descr="C:\Users\Familia Jimenez\Desktop\IMG_06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571876"/>
            <a:ext cx="1449825" cy="26431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85786" y="500042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Las</a:t>
            </a:r>
            <a:r>
              <a:rPr lang="es-ES" sz="2400" b="1" u="sng" dirty="0" smtClean="0">
                <a:solidFill>
                  <a:schemeClr val="accent1"/>
                </a:solidFill>
              </a:rPr>
              <a:t> </a:t>
            </a:r>
            <a:r>
              <a:rPr lang="es-E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herramientas que puedes utilizar en PhotoPaint son: </a:t>
            </a:r>
            <a:endParaRPr lang="es-CO" sz="2400" b="1" u="sng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531" name="Picture 3" descr="C:\Users\Familia Jimenez\Desktop\IMG_0666.JPG"/>
          <p:cNvPicPr>
            <a:picLocks noChangeAspect="1" noChangeArrowheads="1"/>
          </p:cNvPicPr>
          <p:nvPr/>
        </p:nvPicPr>
        <p:blipFill>
          <a:blip r:embed="rId2" cstate="print"/>
          <a:srcRect l="2734" t="1493" r="924"/>
          <a:stretch>
            <a:fillRect/>
          </a:stretch>
        </p:blipFill>
        <p:spPr bwMode="auto">
          <a:xfrm>
            <a:off x="500034" y="1785926"/>
            <a:ext cx="7572428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FF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473</TotalTime>
  <Words>1074</Words>
  <Application>Microsoft Office PowerPoint</Application>
  <PresentationFormat>Presentación en pantalla (4:3)</PresentationFormat>
  <Paragraphs>126</Paragraphs>
  <Slides>19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Schoolbook</vt:lpstr>
      <vt:lpstr>Wingdings</vt:lpstr>
      <vt:lpstr>Wingdings 2</vt:lpstr>
      <vt:lpstr>Mirador</vt:lpstr>
      <vt:lpstr>Unidad!</vt:lpstr>
      <vt:lpstr>Presentación de PowerPoint</vt:lpstr>
      <vt:lpstr> </vt:lpstr>
      <vt:lpstr>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Familia Jimenez</dc:creator>
  <cp:lastModifiedBy>COLEGIO JESUS MARIA</cp:lastModifiedBy>
  <cp:revision>58</cp:revision>
  <dcterms:created xsi:type="dcterms:W3CDTF">2010-04-11T19:30:11Z</dcterms:created>
  <dcterms:modified xsi:type="dcterms:W3CDTF">2014-04-19T18:52:47Z</dcterms:modified>
</cp:coreProperties>
</file>